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1" r:id="rId2"/>
    <p:sldId id="270" r:id="rId3"/>
    <p:sldId id="263" r:id="rId4"/>
    <p:sldId id="256" r:id="rId5"/>
    <p:sldId id="264" r:id="rId6"/>
    <p:sldId id="274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8183"/>
    <a:srgbClr val="6997AF"/>
    <a:srgbClr val="62A39F"/>
    <a:srgbClr val="649427"/>
    <a:srgbClr val="CC3300"/>
    <a:srgbClr val="528B19"/>
    <a:srgbClr val="4A5E08"/>
    <a:srgbClr val="698D2B"/>
    <a:srgbClr val="3B53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17895-7F92-4D10-9A98-2B867C2FEB10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BF8DD-294C-46A0-90D3-2D2BEDB5425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15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BF8DD-294C-46A0-90D3-2D2BEDB54255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177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BF8DD-294C-46A0-90D3-2D2BEDB54255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40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BF8DD-294C-46A0-90D3-2D2BEDB54255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141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BF8DD-294C-46A0-90D3-2D2BEDB54255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128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BF8DD-294C-46A0-90D3-2D2BEDB54255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236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BF8DD-294C-46A0-90D3-2D2BEDB54255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453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BF8DD-294C-46A0-90D3-2D2BEDB54255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1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7ED4-A33C-4D8C-B6AF-C5555F83AD58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EE1A-6EC7-4247-B71F-1426378D6C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57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7ED4-A33C-4D8C-B6AF-C5555F83AD58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EE1A-6EC7-4247-B71F-1426378D6C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0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7ED4-A33C-4D8C-B6AF-C5555F83AD58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EE1A-6EC7-4247-B71F-1426378D6C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67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7ED4-A33C-4D8C-B6AF-C5555F83AD58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EE1A-6EC7-4247-B71F-1426378D6C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18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7ED4-A33C-4D8C-B6AF-C5555F83AD58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EE1A-6EC7-4247-B71F-1426378D6C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12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7ED4-A33C-4D8C-B6AF-C5555F83AD58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EE1A-6EC7-4247-B71F-1426378D6C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48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7ED4-A33C-4D8C-B6AF-C5555F83AD58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EE1A-6EC7-4247-B71F-1426378D6C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64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7ED4-A33C-4D8C-B6AF-C5555F83AD58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EE1A-6EC7-4247-B71F-1426378D6C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07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7ED4-A33C-4D8C-B6AF-C5555F83AD58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EE1A-6EC7-4247-B71F-1426378D6C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76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7ED4-A33C-4D8C-B6AF-C5555F83AD58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EE1A-6EC7-4247-B71F-1426378D6C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52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7ED4-A33C-4D8C-B6AF-C5555F83AD58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EE1A-6EC7-4247-B71F-1426378D6C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17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E7ED4-A33C-4D8C-B6AF-C5555F83AD58}" type="datetimeFigureOut">
              <a:rPr lang="de-DE" smtClean="0"/>
              <a:pPr/>
              <a:t>04.07.2017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1EE1A-6EC7-4247-B71F-1426378D6C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07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desrecht-bw.de/jportal/portal/t/hcd/page/bsbawueprod.psml/action/portlets.jw.MainAction?p1=3&amp;eventSubmit_doNavigate=searchInSubtreeTOC&amp;showdoccase=1&amp;doc.hl=0&amp;doc.id=jlr-WRHRSchulLehr2StPrOBW2014pP1&amp;doc.part=S&amp;toc.poskey=#focus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lpa-bw.de/site/pbs-bw-new/get/documents/KULTUS.Dachmandant/KULTUS/Dienststellen/llpa-bw/Handreichungen%20Lehramt%20WHR/EndF%20WHRPO%20II%20Handreichung%20Hausarbei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seminare-bw.de/site/pbs-bw/get/documents/KULTUS.Dachmandant/KULTUS/Seminare/seminare-bw/Ausbildungsstandards/150701Ausbildungsstandards%20WHR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lpa-bw.de/site/pbs-bw-new/get/documents/KULTUS.Dachmandant/KULTUS/Dienststellen/llpa-bw/doc/Endf%202016%20WHRPO%20II%20Datenblatt%20tabellarisch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desrecht-bw.de/jportal/portal/t/h7n/page/bsbawueprod.psml/action/portlets.jw.MainAction?p1=o&amp;eventSubmit_doNavigate=searchInSubtreeTOC&amp;showdoccase=1&amp;doc.hl=0&amp;doc.id=jlr-WRHRSchulLehr2StPrOBW2014V1P19&amp;doc.part=S&amp;toc.poskey=#focuspoin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desrecht-bw.de/jportal/portal/t/1z4/page/bsbawueprod.psml/action/portlets.jw.MainAction?p1=o&amp;eventSubmit_doNavigate=searchInSubtreeTOC&amp;showdoccase=1&amp;doc.hl=0&amp;doc.id=jlr-WRHRSchulLehr2StPrOBW2014V1P19&amp;doc.part=S&amp;toc.poskey=#focuspoin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llpa-bw.de/site/pbs-bw-new/get/documents/KULTUS.Dachmandant/KULTUS/Dienststellen/llpa-bw/doc/Endf%202016%20Deckblatt%20Hausarbeit%20WHRPO%20II.docx" TargetMode="External"/><Relationship Id="rId4" Type="http://schemas.openxmlformats.org/officeDocument/2006/relationships/hyperlink" Target="http://www.llpa-bw.de/site/pbs-bw-new/get/documents/KULTUS.Dachmandant/KULTUS/Dienststellen/llpa-bw/Handreichungen%20Lehramt%20WHR/EndF%20WHRPO%20II%20Handreichung%20Hausarbei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1258211"/>
            <a:ext cx="9144000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03517" y="443602"/>
            <a:ext cx="3476444" cy="1310743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-82296" y="1261899"/>
            <a:ext cx="194953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103515" y="507610"/>
            <a:ext cx="4572000" cy="124489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Zielsetzung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Pädagogisches Handlungsfeld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Themen</a:t>
            </a:r>
          </a:p>
          <a:p>
            <a:pPr>
              <a:lnSpc>
                <a:spcPct val="107000"/>
              </a:lnSpc>
            </a:pP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endParaRPr lang="de-DE" sz="1400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Beurteilungskriterien</a:t>
            </a:r>
            <a:endParaRPr lang="de-DE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148496" y="1274562"/>
            <a:ext cx="4382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Informationen zur Hausarbeit</a:t>
            </a:r>
            <a:endParaRPr lang="de-D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275288"/>
            <a:ext cx="2318608" cy="764612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440411" y="2154170"/>
            <a:ext cx="8470208" cy="517064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de-DE" sz="2000" dirty="0" smtClean="0">
                <a:ea typeface="Calibri" panose="020F0502020204030204" pitchFamily="34" charset="0"/>
              </a:rPr>
              <a:t>Liebe Lehramtsanwärterinnen und Lehramtsanwärter,</a:t>
            </a:r>
          </a:p>
          <a:p>
            <a:pPr lvl="0">
              <a:spcAft>
                <a:spcPts val="1200"/>
              </a:spcAft>
            </a:pPr>
            <a:r>
              <a:rPr lang="de-DE" sz="2000" dirty="0" smtClean="0">
                <a:ea typeface="Calibri" panose="020F0502020204030204" pitchFamily="34" charset="0"/>
              </a:rPr>
              <a:t>auf den folgenden Seiten finden Sie Hinweise und Links </a:t>
            </a:r>
            <a:r>
              <a:rPr lang="de-DE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de-DE" sz="2000" b="1" dirty="0" smtClean="0">
                <a:solidFill>
                  <a:srgbClr val="6997A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de-DE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r>
              <a:rPr lang="de-DE" sz="2000" b="1" dirty="0" smtClean="0">
                <a:solidFill>
                  <a:srgbClr val="6997A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2000" dirty="0" smtClean="0">
                <a:ea typeface="Calibri" panose="020F0502020204030204" pitchFamily="34" charset="0"/>
              </a:rPr>
              <a:t>zur Hausarbeit. </a:t>
            </a:r>
          </a:p>
          <a:p>
            <a:pPr lvl="0">
              <a:spcAft>
                <a:spcPts val="1200"/>
              </a:spcAft>
            </a:pPr>
            <a:r>
              <a:rPr lang="de-DE" sz="2000" dirty="0" smtClean="0">
                <a:ea typeface="Calibri" panose="020F0502020204030204" pitchFamily="34" charset="0"/>
              </a:rPr>
              <a:t>Wir haben uns an der </a:t>
            </a:r>
            <a:r>
              <a:rPr lang="de-DE" sz="2000" b="1" dirty="0" smtClean="0">
                <a:ea typeface="Calibri" panose="020F0502020204030204" pitchFamily="34" charset="0"/>
              </a:rPr>
              <a:t>WHRPO II </a:t>
            </a:r>
            <a:r>
              <a:rPr lang="de-DE" sz="2000" dirty="0" smtClean="0">
                <a:ea typeface="Calibri" panose="020F0502020204030204" pitchFamily="34" charset="0"/>
              </a:rPr>
              <a:t>sowie der </a:t>
            </a:r>
            <a:r>
              <a:rPr lang="de-DE" sz="2000" b="1" dirty="0" smtClean="0">
                <a:ea typeface="Calibri" panose="020F0502020204030204" pitchFamily="34" charset="0"/>
              </a:rPr>
              <a:t>Handreichung </a:t>
            </a:r>
            <a:r>
              <a:rPr lang="de-DE" sz="2000" b="1" dirty="0">
                <a:ea typeface="Calibri" panose="020F0502020204030204" pitchFamily="34" charset="0"/>
              </a:rPr>
              <a:t>für Ausbilderinnen und Ausbilder und für Prüfungskommissionen </a:t>
            </a:r>
            <a:r>
              <a:rPr lang="de-DE" sz="2000" dirty="0" smtClean="0">
                <a:ea typeface="Calibri" panose="020F0502020204030204" pitchFamily="34" charset="0"/>
              </a:rPr>
              <a:t>orientiert. Darüber finden Sie organisatorische Hinweise zur Themenabsprache mit Ihren Fachdidaktik-</a:t>
            </a:r>
            <a:r>
              <a:rPr lang="de-DE" sz="2000" dirty="0" err="1" smtClean="0">
                <a:ea typeface="Calibri" panose="020F0502020204030204" pitchFamily="34" charset="0"/>
              </a:rPr>
              <a:t>lehrbeauftragten</a:t>
            </a:r>
            <a:r>
              <a:rPr lang="de-DE" sz="2000" dirty="0" smtClean="0">
                <a:ea typeface="Calibri" panose="020F0502020204030204" pitchFamily="34" charset="0"/>
              </a:rPr>
              <a:t>.</a:t>
            </a:r>
          </a:p>
          <a:p>
            <a:pPr lvl="0">
              <a:spcAft>
                <a:spcPts val="1200"/>
              </a:spcAft>
            </a:pPr>
            <a:r>
              <a:rPr lang="de-DE" sz="2000" dirty="0" smtClean="0">
                <a:ea typeface="Calibri" panose="020F0502020204030204" pitchFamily="34" charset="0"/>
              </a:rPr>
              <a:t>Wir hoffen, dass die Zusammenstellung alle wichtigen Fragen zur Hausarbeit beantwortet. Falls Sie weiteren Klärungsbedarf haben, sprechen Sie Ihre Pädagogikausbilderinnen und -ausbilder. Bei den Info-Veranstaltung des Landeslehrerprüfungsamtes haben Sie ebenfalls die Möglichkeit offene Fragen zu klären.</a:t>
            </a:r>
          </a:p>
          <a:p>
            <a:pPr lvl="0" algn="ctr">
              <a:spcAft>
                <a:spcPts val="1200"/>
              </a:spcAft>
            </a:pPr>
            <a:r>
              <a:rPr lang="de-DE" sz="2000" dirty="0" smtClean="0">
                <a:ea typeface="Calibri" panose="020F0502020204030204" pitchFamily="34" charset="0"/>
              </a:rPr>
              <a:t>Dieter Baum</a:t>
            </a:r>
            <a:r>
              <a:rPr lang="de-DE" sz="2000" dirty="0" smtClean="0">
                <a:solidFill>
                  <a:srgbClr val="FF0000"/>
                </a:solidFill>
                <a:ea typeface="Calibri" panose="020F0502020204030204" pitchFamily="34" charset="0"/>
              </a:rPr>
              <a:t/>
            </a:r>
            <a:br>
              <a:rPr lang="de-DE" sz="2000" dirty="0" smtClean="0">
                <a:solidFill>
                  <a:srgbClr val="FF0000"/>
                </a:solidFill>
                <a:ea typeface="Calibri" panose="020F0502020204030204" pitchFamily="34" charset="0"/>
              </a:rPr>
            </a:br>
            <a:r>
              <a:rPr lang="de-DE" sz="1600" dirty="0" smtClean="0">
                <a:ea typeface="Calibri" panose="020F0502020204030204" pitchFamily="34" charset="0"/>
              </a:rPr>
              <a:t>Seminarschuldirektor</a:t>
            </a:r>
            <a:endParaRPr lang="de-DE" sz="1600" dirty="0">
              <a:ea typeface="Calibri" panose="020F0502020204030204" pitchFamily="34" charset="0"/>
            </a:endParaRPr>
          </a:p>
          <a:p>
            <a:pPr lvl="0">
              <a:spcAft>
                <a:spcPts val="1200"/>
              </a:spcAft>
            </a:pPr>
            <a:endParaRPr lang="de-DE" sz="2000" dirty="0" smtClean="0">
              <a:solidFill>
                <a:srgbClr val="FF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9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3579960" y="1258211"/>
            <a:ext cx="5564040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103517" y="443602"/>
            <a:ext cx="3476444" cy="1310743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03514" y="510749"/>
            <a:ext cx="3476446" cy="232913"/>
          </a:xfrm>
          <a:prstGeom prst="rect">
            <a:avLst/>
          </a:prstGeom>
          <a:solidFill>
            <a:srgbClr val="62A39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03515" y="443602"/>
            <a:ext cx="4572000" cy="13107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Zielsetzung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Pädagogisches Handlungsfeld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Themen</a:t>
            </a:r>
          </a:p>
          <a:p>
            <a:pPr>
              <a:lnSpc>
                <a:spcPct val="107000"/>
              </a:lnSpc>
            </a:pP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endParaRPr lang="de-DE" sz="1400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Beurteilungskriterien</a:t>
            </a:r>
            <a:endParaRPr lang="de-DE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04647" y="2766818"/>
            <a:ext cx="8470208" cy="28623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de-DE" sz="2000" dirty="0" smtClean="0">
                <a:ea typeface="Calibri" panose="020F0502020204030204" pitchFamily="34" charset="0"/>
              </a:rPr>
              <a:t>Die LA</a:t>
            </a:r>
            <a:r>
              <a:rPr lang="de-DE" baseline="30000" dirty="0" smtClean="0">
                <a:ea typeface="Calibri" panose="020F0502020204030204" pitchFamily="34" charset="0"/>
              </a:rPr>
              <a:t>1</a:t>
            </a:r>
            <a:r>
              <a:rPr lang="de-DE" sz="2000" dirty="0" smtClean="0">
                <a:ea typeface="Calibri" panose="020F0502020204030204" pitchFamily="34" charset="0"/>
              </a:rPr>
              <a:t> zeigen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ea typeface="Calibri" panose="020F0502020204030204" pitchFamily="34" charset="0"/>
              </a:rPr>
              <a:t>i</a:t>
            </a:r>
            <a:r>
              <a:rPr lang="de-DE" sz="2000" dirty="0" smtClean="0">
                <a:ea typeface="Calibri" panose="020F0502020204030204" pitchFamily="34" charset="0"/>
              </a:rPr>
              <a:t>hre strukturellen, analytischen und reflexiven Kompetenzen,</a:t>
            </a:r>
            <a:endParaRPr lang="de-DE" sz="2000" dirty="0">
              <a:ea typeface="Calibri" panose="020F0502020204030204" pitchFamily="34" charset="0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ea typeface="Calibri" panose="020F0502020204030204" pitchFamily="34" charset="0"/>
              </a:rPr>
              <a:t>d</a:t>
            </a:r>
            <a:r>
              <a:rPr lang="de-DE" sz="2000" dirty="0" smtClean="0">
                <a:ea typeface="Calibri" panose="020F0502020204030204" pitchFamily="34" charset="0"/>
              </a:rPr>
              <a:t>en Prozess des eigenen Kompetenzerwerbs bzw. Erkenntnisgewinns,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ea typeface="Calibri" panose="020F0502020204030204" pitchFamily="34" charset="0"/>
              </a:rPr>
              <a:t>d</a:t>
            </a:r>
            <a:r>
              <a:rPr lang="de-DE" sz="2000" dirty="0" smtClean="0">
                <a:ea typeface="Calibri" panose="020F0502020204030204" pitchFamily="34" charset="0"/>
              </a:rPr>
              <a:t>ie personelle, pädagogische und erzieherische Relevanz des pädagogischen Handlungsfelds,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ea typeface="Calibri" panose="020F0502020204030204" pitchFamily="34" charset="0"/>
              </a:rPr>
              <a:t>d</a:t>
            </a:r>
            <a:r>
              <a:rPr lang="de-DE" sz="2000" dirty="0" smtClean="0">
                <a:ea typeface="Calibri" panose="020F0502020204030204" pitchFamily="34" charset="0"/>
              </a:rPr>
              <a:t>ie Verknüpfung verschiedener fachspezifischer und fächerübergreifender Kenntnisse und Kompetenzen.</a:t>
            </a:r>
          </a:p>
        </p:txBody>
      </p:sp>
      <p:sp>
        <p:nvSpPr>
          <p:cNvPr id="14" name="Rechteck 13"/>
          <p:cNvSpPr/>
          <p:nvPr/>
        </p:nvSpPr>
        <p:spPr>
          <a:xfrm>
            <a:off x="404647" y="1980210"/>
            <a:ext cx="8479353" cy="421654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de-DE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Zielsetzung der Hausarbeit </a:t>
            </a:r>
            <a:endParaRPr lang="de-DE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-82296" y="1261899"/>
            <a:ext cx="194953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4148496" y="1274562"/>
            <a:ext cx="4382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Informationen zur Hausarbeit</a:t>
            </a:r>
            <a:endParaRPr lang="de-D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275288"/>
            <a:ext cx="2318608" cy="764612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466284" y="6550223"/>
            <a:ext cx="57472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aseline="30000" dirty="0" smtClean="0">
                <a:ea typeface="Calibri" panose="020F0502020204030204" pitchFamily="34" charset="0"/>
              </a:rPr>
              <a:t>1 </a:t>
            </a:r>
            <a:r>
              <a:rPr lang="de-DE" sz="1400" dirty="0" smtClean="0">
                <a:ea typeface="Calibri" panose="020F0502020204030204" pitchFamily="34" charset="0"/>
              </a:rPr>
              <a:t>ab hier verwendete Kurzform für Lehreranwärterinnen und Lehreranwärter</a:t>
            </a:r>
            <a:endParaRPr lang="de-DE" sz="1400" dirty="0"/>
          </a:p>
        </p:txBody>
      </p:sp>
      <p:cxnSp>
        <p:nvCxnSpPr>
          <p:cNvPr id="4" name="Gerader Verbinder 3"/>
          <p:cNvCxnSpPr/>
          <p:nvPr/>
        </p:nvCxnSpPr>
        <p:spPr>
          <a:xfrm>
            <a:off x="3579960" y="6550223"/>
            <a:ext cx="5564040" cy="0"/>
          </a:xfrm>
          <a:prstGeom prst="line">
            <a:avLst/>
          </a:prstGeom>
          <a:ln>
            <a:solidFill>
              <a:srgbClr val="6997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6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579960" y="1258211"/>
            <a:ext cx="5564040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103517" y="443602"/>
            <a:ext cx="3476444" cy="1310743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103514" y="738716"/>
            <a:ext cx="3476446" cy="232913"/>
          </a:xfrm>
          <a:prstGeom prst="rect">
            <a:avLst/>
          </a:prstGeom>
          <a:solidFill>
            <a:srgbClr val="62A39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04648" y="2706198"/>
            <a:ext cx="8106959" cy="224676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Pädagogische Handlungsfelder beziehen sich auf</a:t>
            </a:r>
            <a:r>
              <a:rPr lang="de-DE" dirty="0" smtClean="0">
                <a:solidFill>
                  <a:srgbClr val="000000"/>
                </a:solidFill>
                <a:ea typeface="Calibri" panose="020F0502020204030204" pitchFamily="34" charset="0"/>
              </a:rPr>
              <a:t/>
            </a:r>
            <a:br>
              <a:rPr lang="de-DE" dirty="0" smtClean="0">
                <a:solidFill>
                  <a:srgbClr val="000000"/>
                </a:solidFill>
                <a:ea typeface="Calibri" panose="020F0502020204030204" pitchFamily="34" charset="0"/>
              </a:rPr>
            </a:br>
            <a:endParaRPr lang="de-DE" sz="600" dirty="0" smtClean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de-DE" sz="2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Unterricht</a:t>
            </a:r>
          </a:p>
          <a:p>
            <a:pPr lvl="1"/>
            <a:r>
              <a:rPr lang="de-DE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oder</a:t>
            </a:r>
            <a:endParaRPr lang="de-DE" sz="2000" dirty="0" smtClean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de-DE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a</a:t>
            </a:r>
            <a:r>
              <a:rPr lang="de-DE" sz="2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ndere schulische Arbeitsfelder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Programme zur Prävention</a:t>
            </a:r>
            <a:endParaRPr lang="de-DE" sz="1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Ganztagesschulkonzepte</a:t>
            </a:r>
            <a:endParaRPr lang="de-DE" sz="16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de-D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  <a:endParaRPr lang="de-DE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04648" y="1980210"/>
            <a:ext cx="8479352" cy="421654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de-D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ist ein pädagogisches Handlungsfeld?</a:t>
            </a:r>
            <a:endParaRPr lang="de-DE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404648" y="5043890"/>
            <a:ext cx="85305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Die Erfahrungen der LA im Arbeitsfeld Schule und das gewählte </a:t>
            </a: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pädagogische 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Handlungsfeld stehen in wechselseitiger Beziehung zueinander</a:t>
            </a: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de-DE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de-DE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de-DE" sz="10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</a:pPr>
            <a:r>
              <a:rPr lang="de-DE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LA wählen ihr pädagogisches Handlungsfeld selbständig.</a:t>
            </a:r>
            <a:endParaRPr lang="de-DE" sz="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03515" y="443602"/>
            <a:ext cx="4572000" cy="13107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Zielsetzung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Pädagogisches Handlungsfeld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Themen</a:t>
            </a:r>
          </a:p>
          <a:p>
            <a:pPr>
              <a:lnSpc>
                <a:spcPct val="107000"/>
              </a:lnSpc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endParaRPr lang="de-DE" sz="1400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Beurteilungskriterien</a:t>
            </a:r>
            <a:endParaRPr lang="de-D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-82296" y="1261899"/>
            <a:ext cx="194953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4148496" y="1274562"/>
            <a:ext cx="4382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Informationen zur Hausarbeit</a:t>
            </a:r>
            <a:endParaRPr lang="de-D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275288"/>
            <a:ext cx="2318608" cy="76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3579960" y="1258211"/>
            <a:ext cx="5564040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103517" y="443602"/>
            <a:ext cx="3476444" cy="1310743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03514" y="738716"/>
            <a:ext cx="3476446" cy="232913"/>
          </a:xfrm>
          <a:prstGeom prst="rect">
            <a:avLst/>
          </a:prstGeom>
          <a:solidFill>
            <a:srgbClr val="62A39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04648" y="1980210"/>
            <a:ext cx="8479352" cy="421654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de-D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ist ein pädagogisches Handlungsfeld?</a:t>
            </a:r>
            <a:endParaRPr lang="de-DE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04648" y="2717088"/>
            <a:ext cx="8470207" cy="34470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Pädagogische Handlungsfelder…</a:t>
            </a:r>
            <a:b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de-DE" sz="2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000" dirty="0" smtClean="0"/>
              <a:t>haben </a:t>
            </a:r>
            <a:r>
              <a:rPr lang="de-DE" sz="2000" dirty="0"/>
              <a:t>einen Bezug zu den pädagogischen Ausbildungsstandards bzw.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zur </a:t>
            </a:r>
            <a:r>
              <a:rPr lang="de-DE" sz="2000" dirty="0"/>
              <a:t>fachspezifischen Konkretisierung der Kompetenzbereiche aus den </a:t>
            </a:r>
            <a:r>
              <a:rPr lang="de-DE" sz="2000" dirty="0" smtClean="0"/>
              <a:t>Pädagogikstandards.</a:t>
            </a:r>
            <a:r>
              <a:rPr lang="de-DE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de-DE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de-DE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können Verbindungen aufzeigen </a:t>
            </a:r>
            <a:r>
              <a:rPr lang="de-DE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zu</a:t>
            </a:r>
            <a:endParaRPr lang="de-DE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allgemeinen Zielen des Vorbereitungsdienstes (</a:t>
            </a:r>
            <a:r>
              <a:rPr lang="de-DE" sz="2000" b="1" dirty="0" smtClean="0">
                <a:solidFill>
                  <a:srgbClr val="6997A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→</a:t>
            </a:r>
            <a:r>
              <a:rPr lang="de-DE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WHRPO II, §1</a:t>
            </a:r>
            <a:r>
              <a:rPr lang="de-DE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);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den Leitperspektiven und </a:t>
            </a: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weitere Anliegen </a:t>
            </a:r>
            <a:r>
              <a:rPr lang="de-DE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 Bildungsplans;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aktuellen pädagogischen Themen oder Fragestellungen der LA;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  <a:endParaRPr lang="de-DE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03515" y="443602"/>
            <a:ext cx="4572000" cy="13107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Zielsetzung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Pädagogisches Handlungsfeld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Themen</a:t>
            </a:r>
          </a:p>
          <a:p>
            <a:pPr>
              <a:lnSpc>
                <a:spcPct val="107000"/>
              </a:lnSpc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endParaRPr lang="de-DE" sz="1400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Beurteilungskriterien</a:t>
            </a:r>
            <a:endParaRPr lang="de-D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-82296" y="1261899"/>
            <a:ext cx="194953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4148496" y="1274562"/>
            <a:ext cx="4382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Informationen zur Hausarbeit</a:t>
            </a:r>
            <a:endParaRPr lang="de-D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275288"/>
            <a:ext cx="2318608" cy="76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3579960" y="1258211"/>
            <a:ext cx="5564040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103517" y="443602"/>
            <a:ext cx="3476444" cy="1310743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103514" y="974495"/>
            <a:ext cx="3476446" cy="232913"/>
          </a:xfrm>
          <a:prstGeom prst="rect">
            <a:avLst/>
          </a:prstGeom>
          <a:solidFill>
            <a:srgbClr val="62A39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394420" y="1980210"/>
            <a:ext cx="8489580" cy="421654"/>
          </a:xfrm>
          <a:prstGeom prst="rect">
            <a:avLst/>
          </a:prstGeom>
          <a:solidFill>
            <a:schemeClr val="bg1"/>
          </a:solidFill>
          <a:ln w="19050">
            <a:solidFill>
              <a:srgbClr val="6997A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de-D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Hinweise zur  Themenwahl</a:t>
            </a:r>
            <a:endParaRPr lang="de-DE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03515" y="443602"/>
            <a:ext cx="4572000" cy="13107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Zielsetzung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Pädagogisches Handlungsfeld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Themen</a:t>
            </a:r>
          </a:p>
          <a:p>
            <a:pPr>
              <a:lnSpc>
                <a:spcPct val="107000"/>
              </a:lnSpc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endParaRPr lang="de-DE" sz="1400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Beurteilungskriterien</a:t>
            </a:r>
            <a:endParaRPr lang="de-D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148496" y="1274562"/>
            <a:ext cx="4382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Informationen zur Hausarbeit</a:t>
            </a:r>
            <a:endParaRPr lang="de-D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-82296" y="1261899"/>
            <a:ext cx="194953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394421" y="2809635"/>
            <a:ext cx="8432501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200"/>
              </a:spcAft>
            </a:pPr>
            <a:r>
              <a:rPr lang="de-DE" sz="2000" dirty="0">
                <a:ea typeface="Calibri" panose="020F0502020204030204" pitchFamily="34" charset="0"/>
                <a:cs typeface="Times New Roman" panose="02020603050405020304" pitchFamily="18" charset="0"/>
              </a:rPr>
              <a:t>Beispiele möglicher Themen: </a:t>
            </a:r>
            <a:br>
              <a:rPr lang="de-DE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0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2000" b="1" dirty="0">
                <a:solidFill>
                  <a:srgbClr val="6997AF"/>
                </a:solidFill>
                <a:ea typeface="Calibri" panose="020F0502020204030204" pitchFamily="34" charset="0"/>
              </a:rPr>
              <a:t>→</a:t>
            </a:r>
            <a:r>
              <a:rPr lang="de-DE" sz="2000" b="1" dirty="0">
                <a:ea typeface="Calibri" panose="020F0502020204030204" pitchFamily="34" charset="0"/>
              </a:rPr>
              <a:t> </a:t>
            </a:r>
            <a:r>
              <a:rPr lang="de-DE" sz="2000" dirty="0">
                <a:ea typeface="Calibri" panose="020F0502020204030204" pitchFamily="34" charset="0"/>
                <a:hlinkClick r:id="rId3"/>
              </a:rPr>
              <a:t>Handreichung zur Hausarbeit (Anhaltspunkte zur Umsetzung, S. 2)</a:t>
            </a:r>
            <a:endParaRPr lang="de-DE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Bei der Themenwahl orientieren sich die LA an ihren persönlichen Erfahrungen </a:t>
            </a:r>
            <a:b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 Arbeitsfeld Schule. </a:t>
            </a:r>
          </a:p>
          <a:p>
            <a:pPr>
              <a:spcAft>
                <a:spcPts val="1200"/>
              </a:spcAft>
            </a:pPr>
            <a: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Die LA überprüfen, ob das Thema Bezüge zu den Ausbildungsstandards </a:t>
            </a:r>
            <a:b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 Pädagogik aufweist.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/>
              <a:t>	</a:t>
            </a:r>
            <a:r>
              <a:rPr lang="de-DE" sz="2000" b="1" dirty="0" smtClean="0">
                <a:solidFill>
                  <a:srgbClr val="6997AF"/>
                </a:solidFill>
                <a:ea typeface="Calibri" panose="020F0502020204030204" pitchFamily="34" charset="0"/>
              </a:rPr>
              <a:t>→</a:t>
            </a:r>
            <a:r>
              <a:rPr lang="de-DE" sz="2000" b="1" dirty="0" smtClean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de-DE" sz="2000" dirty="0" smtClean="0">
                <a:hlinkClick r:id="rId4"/>
              </a:rPr>
              <a:t>Ausbildungsstandards der WHRS-Seminare (Pädagogik, S. 6-12)</a:t>
            </a:r>
            <a:endParaRPr lang="de-DE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275288"/>
            <a:ext cx="2318608" cy="764612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94420" y="5476755"/>
            <a:ext cx="8292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Die Verankerung des pädagogischen Handlungsfeldes in einem Fach hat keine Auswirkungen auf die Prüfungslehrproben und die fachdidaktischen Kolloquien.   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8354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579960" y="1258211"/>
            <a:ext cx="5564040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103517" y="443602"/>
            <a:ext cx="3476444" cy="1310743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03514" y="1206452"/>
            <a:ext cx="3476446" cy="232913"/>
          </a:xfrm>
          <a:prstGeom prst="rect">
            <a:avLst/>
          </a:prstGeom>
          <a:solidFill>
            <a:srgbClr val="62A39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94419" y="1980210"/>
            <a:ext cx="8489581" cy="421654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de-DE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Themenabsprache</a:t>
            </a:r>
            <a:endParaRPr lang="de-DE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103515" y="443602"/>
            <a:ext cx="4572000" cy="13107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Zielsetzung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Pädagogisches Handlungsfeld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Themen</a:t>
            </a:r>
          </a:p>
          <a:p>
            <a:pPr>
              <a:lnSpc>
                <a:spcPct val="107000"/>
              </a:lnSpc>
            </a:pPr>
            <a:r>
              <a:rPr lang="de-D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endParaRPr lang="de-DE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Beurteilungskriterien</a:t>
            </a:r>
            <a:endParaRPr lang="de-D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394419" y="2627729"/>
            <a:ext cx="8470206" cy="40934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Vor dem </a:t>
            </a:r>
            <a:r>
              <a:rPr lang="de-DE" sz="2000" b="1" dirty="0" smtClean="0">
                <a:solidFill>
                  <a:srgbClr val="6F8183"/>
                </a:solidFill>
                <a:ea typeface="Calibri" panose="020F0502020204030204" pitchFamily="34" charset="0"/>
              </a:rPr>
              <a:t>13.10.2017</a:t>
            </a:r>
            <a:r>
              <a:rPr lang="de-DE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 sprechen die LA die Formulierung des Themas mit einem Ihrer FD-Lehrbeauftragten ab.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Bei dem Gespräch zeigen die LA die Bezüge des pädagogischen Handlungsfelds zu den eigenen Erfahrungen an der Schule sowie zu den pädagogischen Ausbildungsstandards auf.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Eine detaillierte inhaltliche Beratung ist nicht vorgesehen, die geplante Vorgehensweise kann dennoch in dem Gespräch thematisiert werden.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ea typeface="Calibri" panose="020F0502020204030204" pitchFamily="34" charset="0"/>
              </a:rPr>
              <a:t>Die FD-Lehrbeauftragten genehmigen das Thema mit Ihrer Unterschrift auf dem Formular des Landeslehrerprüfungsamtes. </a:t>
            </a:r>
            <a:r>
              <a:rPr lang="de-DE" sz="2000" dirty="0" smtClean="0">
                <a:solidFill>
                  <a:srgbClr val="FF0000"/>
                </a:solidFill>
                <a:ea typeface="Calibri" panose="020F0502020204030204" pitchFamily="34" charset="0"/>
              </a:rPr>
              <a:t/>
            </a:r>
            <a:br>
              <a:rPr lang="de-DE" sz="2000" dirty="0" smtClean="0">
                <a:solidFill>
                  <a:srgbClr val="FF0000"/>
                </a:solidFill>
                <a:ea typeface="Calibri" panose="020F0502020204030204" pitchFamily="34" charset="0"/>
              </a:rPr>
            </a:br>
            <a:r>
              <a:rPr lang="de-DE" sz="2000" b="1" dirty="0">
                <a:solidFill>
                  <a:srgbClr val="6997A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de-DE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Datenblatt des LLPA zur Hausarbeit und zu weiteren Prüfungsteilen</a:t>
            </a:r>
            <a:endParaRPr lang="de-DE" sz="2000" dirty="0" smtClean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Mit der Abgabe des Themas beginnt für die LA die selbständige Erarbeitungsphase.</a:t>
            </a:r>
            <a:endParaRPr lang="de-DE" sz="1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16613" y="3099390"/>
            <a:ext cx="8470207" cy="3525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r Verbinder 19"/>
          <p:cNvCxnSpPr/>
          <p:nvPr/>
        </p:nvCxnSpPr>
        <p:spPr>
          <a:xfrm>
            <a:off x="103514" y="1745201"/>
            <a:ext cx="347644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>
            <a:off x="-82296" y="1261899"/>
            <a:ext cx="194953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4148496" y="1274562"/>
            <a:ext cx="4382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Informationen zur Hausarbeit</a:t>
            </a:r>
            <a:endParaRPr lang="de-D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275288"/>
            <a:ext cx="2318608" cy="76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 29"/>
          <p:cNvSpPr/>
          <p:nvPr/>
        </p:nvSpPr>
        <p:spPr>
          <a:xfrm>
            <a:off x="3579960" y="1258211"/>
            <a:ext cx="5564040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103517" y="443602"/>
            <a:ext cx="3476444" cy="1310743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03514" y="1430992"/>
            <a:ext cx="3476446" cy="232913"/>
          </a:xfrm>
          <a:prstGeom prst="rect">
            <a:avLst/>
          </a:prstGeom>
          <a:solidFill>
            <a:srgbClr val="62A39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394420" y="1963630"/>
            <a:ext cx="8489580" cy="421654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de-D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Gesichtspunkte zur Beurteilung der Hausarbeit (1) </a:t>
            </a:r>
          </a:p>
        </p:txBody>
      </p:sp>
      <p:sp>
        <p:nvSpPr>
          <p:cNvPr id="19" name="Rechteck 18"/>
          <p:cNvSpPr/>
          <p:nvPr/>
        </p:nvSpPr>
        <p:spPr>
          <a:xfrm>
            <a:off x="103515" y="443602"/>
            <a:ext cx="4572000" cy="13107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Zielsetzung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Pädagogisches Handlungsfeld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Themen</a:t>
            </a:r>
          </a:p>
          <a:p>
            <a:pPr>
              <a:lnSpc>
                <a:spcPct val="107000"/>
              </a:lnSpc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endParaRPr lang="de-DE" sz="1400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Beurteilungskriterien</a:t>
            </a:r>
          </a:p>
        </p:txBody>
      </p:sp>
      <p:sp>
        <p:nvSpPr>
          <p:cNvPr id="23" name="Rechteck 22"/>
          <p:cNvSpPr/>
          <p:nvPr/>
        </p:nvSpPr>
        <p:spPr>
          <a:xfrm>
            <a:off x="394417" y="4603919"/>
            <a:ext cx="8480438" cy="352130"/>
          </a:xfrm>
          <a:prstGeom prst="rect">
            <a:avLst/>
          </a:prstGeom>
          <a:solidFill>
            <a:srgbClr val="62A3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600" b="1"/>
          </a:p>
        </p:txBody>
      </p:sp>
      <p:sp>
        <p:nvSpPr>
          <p:cNvPr id="24" name="Rechteck 23"/>
          <p:cNvSpPr/>
          <p:nvPr/>
        </p:nvSpPr>
        <p:spPr>
          <a:xfrm>
            <a:off x="394417" y="4603918"/>
            <a:ext cx="8480438" cy="1954381"/>
          </a:xfrm>
          <a:prstGeom prst="rect">
            <a:avLst/>
          </a:prstGeom>
          <a:ln>
            <a:solidFill>
              <a:srgbClr val="4A5E08"/>
            </a:solidFill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e-DE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Analyse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Nachvollziehbare Bezüge zu den Ausbildungsstandards in Pädagogik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Erkennbare Bezüge zum eigenen Unterricht bzw. zu einem außerunterrichtlichen Feld, </a:t>
            </a:r>
            <a:b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das von persönlicher Relevanz ist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Angemessene thematische Eingrenzung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Plausible didaktische Begründungen</a:t>
            </a:r>
          </a:p>
        </p:txBody>
      </p:sp>
      <p:sp>
        <p:nvSpPr>
          <p:cNvPr id="27" name="Rechteck 26"/>
          <p:cNvSpPr/>
          <p:nvPr/>
        </p:nvSpPr>
        <p:spPr>
          <a:xfrm>
            <a:off x="394417" y="2672887"/>
            <a:ext cx="8480438" cy="301020"/>
          </a:xfrm>
          <a:prstGeom prst="rect">
            <a:avLst/>
          </a:prstGeom>
          <a:solidFill>
            <a:srgbClr val="62A3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600" b="1"/>
          </a:p>
        </p:txBody>
      </p:sp>
      <p:sp>
        <p:nvSpPr>
          <p:cNvPr id="28" name="Rechteck 27"/>
          <p:cNvSpPr/>
          <p:nvPr/>
        </p:nvSpPr>
        <p:spPr>
          <a:xfrm>
            <a:off x="394417" y="2654598"/>
            <a:ext cx="8480438" cy="1708160"/>
          </a:xfrm>
          <a:prstGeom prst="rect">
            <a:avLst/>
          </a:prstGeom>
          <a:ln>
            <a:solidFill>
              <a:srgbClr val="62A39F"/>
            </a:solidFill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e-DE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Darstellung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Schlüssiger Aufbau und kohärente Gliederung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Deutliche, </a:t>
            </a: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verständliche Darstellung relevanter </a:t>
            </a: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Aspekte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Strukturierte Darstellung der Theorie - Praxisbezüge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Prozess des pädagogisch-diagnostischen Vorgehens wird sichtbar</a:t>
            </a:r>
          </a:p>
        </p:txBody>
      </p:sp>
      <p:sp>
        <p:nvSpPr>
          <p:cNvPr id="34" name="Rechteck 33"/>
          <p:cNvSpPr/>
          <p:nvPr/>
        </p:nvSpPr>
        <p:spPr>
          <a:xfrm>
            <a:off x="-82296" y="1261899"/>
            <a:ext cx="194953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4148496" y="1274562"/>
            <a:ext cx="4382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Informationen zur Hausarbeit</a:t>
            </a:r>
            <a:endParaRPr lang="de-D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275288"/>
            <a:ext cx="2318608" cy="76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59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 29"/>
          <p:cNvSpPr/>
          <p:nvPr/>
        </p:nvSpPr>
        <p:spPr>
          <a:xfrm>
            <a:off x="3579960" y="1258211"/>
            <a:ext cx="5564040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103517" y="443602"/>
            <a:ext cx="3476444" cy="1310743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03514" y="1430992"/>
            <a:ext cx="3476446" cy="232913"/>
          </a:xfrm>
          <a:prstGeom prst="rect">
            <a:avLst/>
          </a:prstGeom>
          <a:solidFill>
            <a:srgbClr val="62A39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103515" y="443602"/>
            <a:ext cx="4572000" cy="13107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Zielsetzung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Pädagogisches Handlungsfeld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Themen</a:t>
            </a:r>
          </a:p>
          <a:p>
            <a:pPr>
              <a:lnSpc>
                <a:spcPct val="107000"/>
              </a:lnSpc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endParaRPr lang="de-DE" sz="1400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Beurteilungskriterien</a:t>
            </a:r>
          </a:p>
        </p:txBody>
      </p:sp>
      <p:sp>
        <p:nvSpPr>
          <p:cNvPr id="23" name="Rechteck 22"/>
          <p:cNvSpPr/>
          <p:nvPr/>
        </p:nvSpPr>
        <p:spPr>
          <a:xfrm>
            <a:off x="394419" y="4137575"/>
            <a:ext cx="8480436" cy="352130"/>
          </a:xfrm>
          <a:prstGeom prst="rect">
            <a:avLst/>
          </a:prstGeom>
          <a:solidFill>
            <a:srgbClr val="62A3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600" b="1"/>
          </a:p>
        </p:txBody>
      </p:sp>
      <p:sp>
        <p:nvSpPr>
          <p:cNvPr id="24" name="Rechteck 23"/>
          <p:cNvSpPr/>
          <p:nvPr/>
        </p:nvSpPr>
        <p:spPr>
          <a:xfrm>
            <a:off x="394419" y="4137574"/>
            <a:ext cx="8480436" cy="2616101"/>
          </a:xfrm>
          <a:prstGeom prst="rect">
            <a:avLst/>
          </a:prstGeom>
          <a:ln>
            <a:solidFill>
              <a:srgbClr val="6997AF"/>
            </a:solidFill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e-DE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Formale </a:t>
            </a:r>
            <a:r>
              <a:rPr lang="de-DE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Aspekte</a:t>
            </a: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Hausarbeit ist (</a:t>
            </a:r>
            <a:r>
              <a:rPr lang="de-DE" sz="1600" b="1" dirty="0" err="1">
                <a:latin typeface="Calibri" panose="020F0502020204030204" pitchFamily="34" charset="0"/>
                <a:ea typeface="Calibri" panose="020F0502020204030204" pitchFamily="34" charset="0"/>
              </a:rPr>
              <a:t>fach</a:t>
            </a: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)sprachlich präzise, weitgehend fehlerfrei, kohärent strukturiert, </a:t>
            </a: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flüssig </a:t>
            </a: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zu lesen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Arbeit entspricht im Umfang und äußeren </a:t>
            </a: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Erscheinungsbild den </a:t>
            </a: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Anforderungen</a:t>
            </a:r>
            <a:endParaRPr lang="de-DE" sz="16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92000" lvl="1" indent="-342900">
              <a:buFont typeface="Courier New" panose="02070309020205020404" pitchFamily="49" charset="0"/>
              <a:buChar char="o"/>
            </a:pP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Nicht </a:t>
            </a: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mehr als 15 Seiten Fließtext </a:t>
            </a:r>
            <a:b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</a:rPr>
              <a:t>(DIN A4; Schriftgröße 12; Schriftart frei wählbarer; Zeilenabstand 1,0; Rand 2,5 cm)</a:t>
            </a:r>
          </a:p>
          <a:p>
            <a:pPr marL="7920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Gegebenenfalls Anhang mit bis zu 10 Seiten für Deckblatt, Inhaltsübersicht, Literaturangaben…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Arbeit genügt den formalen Anforderungen </a:t>
            </a: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der</a:t>
            </a:r>
            <a:r>
              <a:rPr lang="de-DE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600" b="1" dirty="0" smtClean="0">
                <a:solidFill>
                  <a:srgbClr val="6997A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→ </a:t>
            </a:r>
            <a:r>
              <a:rPr lang="de-DE" sz="1600" dirty="0" smtClean="0"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WHRPO </a:t>
            </a: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II § 19 (4</a:t>
            </a: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)</a:t>
            </a: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(schriftliche Versicherung)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394419" y="2608879"/>
            <a:ext cx="8493548" cy="301020"/>
          </a:xfrm>
          <a:prstGeom prst="rect">
            <a:avLst/>
          </a:prstGeom>
          <a:solidFill>
            <a:srgbClr val="62A3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600" b="1"/>
          </a:p>
        </p:txBody>
      </p:sp>
      <p:sp>
        <p:nvSpPr>
          <p:cNvPr id="28" name="Rechteck 27"/>
          <p:cNvSpPr/>
          <p:nvPr/>
        </p:nvSpPr>
        <p:spPr>
          <a:xfrm>
            <a:off x="394419" y="2599734"/>
            <a:ext cx="8489579" cy="1308050"/>
          </a:xfrm>
          <a:prstGeom prst="rect">
            <a:avLst/>
          </a:prstGeom>
          <a:ln>
            <a:solidFill>
              <a:srgbClr val="62A39F"/>
            </a:solidFill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de-DE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Reflexion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Eigenständig, kritisch, differenziert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Hinreichende Belege für Bewertungen und Schlussfolgerungen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Aufzeigen von mögliche Folgerungen, offene </a:t>
            </a:r>
            <a:r>
              <a:rPr lang="de-DE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Fragen und </a:t>
            </a: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</a:rPr>
              <a:t>Alternativen</a:t>
            </a:r>
          </a:p>
        </p:txBody>
      </p:sp>
      <p:cxnSp>
        <p:nvCxnSpPr>
          <p:cNvPr id="33" name="Gerader Verbinder 32"/>
          <p:cNvCxnSpPr/>
          <p:nvPr/>
        </p:nvCxnSpPr>
        <p:spPr>
          <a:xfrm>
            <a:off x="103514" y="1745201"/>
            <a:ext cx="347644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33"/>
          <p:cNvSpPr/>
          <p:nvPr/>
        </p:nvSpPr>
        <p:spPr>
          <a:xfrm>
            <a:off x="-82296" y="1261899"/>
            <a:ext cx="185809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4148496" y="1274562"/>
            <a:ext cx="4382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Informationen zur Hausarbeit</a:t>
            </a:r>
            <a:endParaRPr lang="de-D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275288"/>
            <a:ext cx="2318608" cy="764612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394420" y="1963630"/>
            <a:ext cx="8489580" cy="421654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de-D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Gesichtspunkte zur Beurteilung der Hausarbeit (2) </a:t>
            </a:r>
          </a:p>
        </p:txBody>
      </p:sp>
    </p:spTree>
    <p:extLst>
      <p:ext uri="{BB962C8B-B14F-4D97-AF65-F5344CB8AC3E}">
        <p14:creationId xmlns:p14="http://schemas.microsoft.com/office/powerpoint/2010/main" val="6140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16612" y="2586090"/>
            <a:ext cx="9796652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/>
              <a:t>Spätester Abgabetermin der </a:t>
            </a:r>
            <a:r>
              <a:rPr lang="de-DE" sz="2000" b="1" dirty="0"/>
              <a:t>Hausarbeit a</a:t>
            </a:r>
            <a:r>
              <a:rPr lang="de-DE" sz="2000" b="1" dirty="0" smtClean="0"/>
              <a:t>m Seminar ist der </a:t>
            </a:r>
            <a:r>
              <a:rPr lang="de-DE" sz="2000" b="1" dirty="0" smtClean="0">
                <a:solidFill>
                  <a:srgbClr val="6F8183"/>
                </a:solidFill>
              </a:rPr>
              <a:t>12.01.2018</a:t>
            </a:r>
            <a:r>
              <a:rPr lang="de-DE" sz="2000" dirty="0" smtClean="0"/>
              <a:t>.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dirty="0" smtClean="0"/>
              <a:t>Zwei Druckfassungen + eine Fassung auf einem </a:t>
            </a:r>
            <a:r>
              <a:rPr lang="de-DE" dirty="0"/>
              <a:t>elektronischen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Speichermedium im </a:t>
            </a:r>
            <a:r>
              <a:rPr lang="de-DE" dirty="0" err="1" smtClean="0"/>
              <a:t>pdf</a:t>
            </a:r>
            <a:r>
              <a:rPr lang="de-DE" dirty="0" smtClean="0"/>
              <a:t>-Format</a:t>
            </a:r>
            <a:endParaRPr lang="de-DE" dirty="0"/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dirty="0" smtClean="0"/>
              <a:t>Unterschriebene </a:t>
            </a:r>
            <a:r>
              <a:rPr lang="de-DE" dirty="0"/>
              <a:t>Versicherung über selbstständiges </a:t>
            </a:r>
            <a:r>
              <a:rPr lang="de-DE" dirty="0" smtClean="0"/>
              <a:t>Arbeiten auf </a:t>
            </a:r>
            <a:r>
              <a:rPr lang="de-DE" dirty="0"/>
              <a:t>dem </a:t>
            </a:r>
            <a:r>
              <a:rPr lang="de-DE" dirty="0" smtClean="0"/>
              <a:t>Deckblatt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de-DE" dirty="0">
              <a:effectLst/>
            </a:endParaRP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de-DE" dirty="0" smtClean="0"/>
          </a:p>
          <a:p>
            <a:pPr>
              <a:spcBef>
                <a:spcPts val="600"/>
              </a:spcBef>
            </a:pPr>
            <a:r>
              <a:rPr lang="de-DE" sz="2000" dirty="0" smtClean="0"/>
              <a:t>Prüfungsordnung und Handreichung für die Prüferinnen und Prüfer</a:t>
            </a:r>
          </a:p>
        </p:txBody>
      </p:sp>
      <p:sp>
        <p:nvSpPr>
          <p:cNvPr id="11" name="Rechteck 10"/>
          <p:cNvSpPr/>
          <p:nvPr/>
        </p:nvSpPr>
        <p:spPr>
          <a:xfrm>
            <a:off x="0" y="1258211"/>
            <a:ext cx="9144000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3299896" y="1265418"/>
            <a:ext cx="5231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Informationen zur Hausarbeit</a:t>
            </a:r>
            <a:endParaRPr lang="de-DE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03517" y="443602"/>
            <a:ext cx="3476444" cy="1310743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-82296" y="1261899"/>
            <a:ext cx="194953" cy="50527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275288"/>
            <a:ext cx="2318608" cy="764612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103515" y="507610"/>
            <a:ext cx="4572000" cy="124489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Zielsetzung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Pädagogisches Handlungsfeld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Themen</a:t>
            </a:r>
          </a:p>
          <a:p>
            <a:pPr>
              <a:lnSpc>
                <a:spcPct val="107000"/>
              </a:lnSpc>
            </a:pPr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endParaRPr lang="de-DE" sz="1400" dirty="0"/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Beurteilungskriterien</a:t>
            </a:r>
            <a:endParaRPr lang="de-DE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16612" y="1952778"/>
            <a:ext cx="8567387" cy="421654"/>
          </a:xfrm>
          <a:prstGeom prst="rect">
            <a:avLst/>
          </a:prstGeom>
          <a:solidFill>
            <a:schemeClr val="bg1"/>
          </a:solidFill>
          <a:ln w="19050">
            <a:solidFill>
              <a:srgbClr val="62A39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de-DE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Weitere Informationen</a:t>
            </a:r>
          </a:p>
        </p:txBody>
      </p:sp>
      <p:sp>
        <p:nvSpPr>
          <p:cNvPr id="16" name="Rechteck 15"/>
          <p:cNvSpPr/>
          <p:nvPr/>
        </p:nvSpPr>
        <p:spPr>
          <a:xfrm>
            <a:off x="1133856" y="5082098"/>
            <a:ext cx="3184526" cy="7734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DE" b="1" dirty="0">
                <a:solidFill>
                  <a:srgbClr val="6997A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WHRPO II § 19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b="1" dirty="0" smtClean="0">
                <a:solidFill>
                  <a:srgbClr val="6997A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de-D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Handreichung zur Hausarbeit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133856" y="3981599"/>
            <a:ext cx="5129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6997A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de-DE" dirty="0" smtClean="0">
                <a:hlinkClick r:id="rId5"/>
              </a:rPr>
              <a:t>Vorlage für das Deckblatt der Hausarbeit (LLPA)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19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enutzerdefiniert 1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97AF"/>
      </a:hlink>
      <a:folHlink>
        <a:srgbClr val="9CAAC3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505</Words>
  <Application>Microsoft Office PowerPoint</Application>
  <PresentationFormat>Bildschirmpräsentation (4:3)</PresentationFormat>
  <Paragraphs>134</Paragraphs>
  <Slides>9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 Frank</dc:creator>
  <cp:lastModifiedBy>R</cp:lastModifiedBy>
  <cp:revision>122</cp:revision>
  <dcterms:created xsi:type="dcterms:W3CDTF">2017-06-30T10:25:50Z</dcterms:created>
  <dcterms:modified xsi:type="dcterms:W3CDTF">2017-07-04T13:06:46Z</dcterms:modified>
</cp:coreProperties>
</file>